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80" r:id="rId5"/>
    <p:sldId id="282" r:id="rId6"/>
    <p:sldId id="283" r:id="rId7"/>
    <p:sldId id="284" r:id="rId8"/>
    <p:sldId id="285" r:id="rId9"/>
    <p:sldId id="286" r:id="rId10"/>
    <p:sldId id="288" r:id="rId11"/>
    <p:sldId id="287" r:id="rId12"/>
    <p:sldId id="289" r:id="rId13"/>
    <p:sldId id="290" r:id="rId14"/>
    <p:sldId id="291" r:id="rId15"/>
    <p:sldId id="292" r:id="rId16"/>
    <p:sldId id="293" r:id="rId17"/>
    <p:sldId id="281" r:id="rId18"/>
    <p:sldId id="294"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104" d="100"/>
          <a:sy n="104" d="100"/>
        </p:scale>
        <p:origin x="7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0BEFB-023A-4671-8614-F371CAEC52A2}" type="datetimeFigureOut">
              <a:rPr lang="en-SG" smtClean="0"/>
              <a:t>5/6/2021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BA7DB-A0F2-4EA1-AE33-D654C2050902}" type="slidenum">
              <a:rPr lang="en-SG" smtClean="0"/>
              <a:t>‹#›</a:t>
            </a:fld>
            <a:endParaRPr lang="en-SG"/>
          </a:p>
        </p:txBody>
      </p:sp>
    </p:spTree>
    <p:extLst>
      <p:ext uri="{BB962C8B-B14F-4D97-AF65-F5344CB8AC3E}">
        <p14:creationId xmlns:p14="http://schemas.microsoft.com/office/powerpoint/2010/main" val="40252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For example: Let's say you have to predict the price of the house, given a dataset comprising of the cost of a home and the number of rooms in the house, and 1000 houses with similar attributes. Both the price and the number of rooms are features. Now your goal is to feed these two features into let's say decision trees algorithm. Your input, in this case, will be the number of rooms, and the algorithm has to predict the price of the house. The algorithm will try to learn a relationship between the number of rooms and cost of the home.</a:t>
            </a:r>
            <a:br>
              <a:rPr lang="en-SG" dirty="0"/>
            </a:br>
            <a:r>
              <a:rPr lang="en-SG" sz="1200" b="0" i="0" kern="1200" dirty="0">
                <a:solidFill>
                  <a:schemeClr val="tx1"/>
                </a:solidFill>
                <a:effectLst/>
                <a:latin typeface="+mn-lt"/>
                <a:ea typeface="+mn-ea"/>
                <a:cs typeface="+mn-cs"/>
              </a:rPr>
              <a:t>Now, at test time you will give the algorithm let's say three (number of rooms) as input, and it should be able to predict the price of the house accurately!</a:t>
            </a:r>
            <a:endParaRPr lang="en-SG" dirty="0"/>
          </a:p>
        </p:txBody>
      </p:sp>
      <p:sp>
        <p:nvSpPr>
          <p:cNvPr id="4" name="Slide Number Placeholder 3"/>
          <p:cNvSpPr>
            <a:spLocks noGrp="1"/>
          </p:cNvSpPr>
          <p:nvPr>
            <p:ph type="sldNum" sz="quarter" idx="5"/>
          </p:nvPr>
        </p:nvSpPr>
        <p:spPr/>
        <p:txBody>
          <a:bodyPr/>
          <a:lstStyle/>
          <a:p>
            <a:fld id="{7D4BA7DB-A0F2-4EA1-AE33-D654C2050902}" type="slidenum">
              <a:rPr lang="en-SG" smtClean="0"/>
              <a:t>5</a:t>
            </a:fld>
            <a:endParaRPr lang="en-SG"/>
          </a:p>
        </p:txBody>
      </p:sp>
    </p:spTree>
    <p:extLst>
      <p:ext uri="{BB962C8B-B14F-4D97-AF65-F5344CB8AC3E}">
        <p14:creationId xmlns:p14="http://schemas.microsoft.com/office/powerpoint/2010/main" val="54701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no training </a:t>
            </a:r>
            <a:r>
              <a:rPr lang="en-SG" sz="1200" b="0" i="0" kern="1200" dirty="0" err="1">
                <a:solidFill>
                  <a:schemeClr val="tx1"/>
                </a:solidFill>
                <a:effectLst/>
                <a:latin typeface="+mn-lt"/>
                <a:ea typeface="+mn-ea"/>
                <a:cs typeface="+mn-cs"/>
              </a:rPr>
              <a:t>labelsUnsupervised</a:t>
            </a:r>
            <a:r>
              <a:rPr lang="en-SG" sz="1200" b="0" i="0" kern="1200" dirty="0">
                <a:solidFill>
                  <a:schemeClr val="tx1"/>
                </a:solidFill>
                <a:effectLst/>
                <a:latin typeface="+mn-lt"/>
                <a:ea typeface="+mn-ea"/>
                <a:cs typeface="+mn-cs"/>
              </a:rPr>
              <a:t> Learning: Unlike supervised learning, you have no training labels for the training samples. The algorithms are formulated in such a way that they can find suitable structure and patterns in the data. Once, these consistent patterns become apparent, the similar data points can be clustered together, and different data points will be in different clusters. It is mostly used to project high-dimensional data into low-dimension for visualization or analysis purposes.</a:t>
            </a:r>
          </a:p>
          <a:p>
            <a:endParaRPr lang="en-SG" dirty="0"/>
          </a:p>
        </p:txBody>
      </p:sp>
      <p:sp>
        <p:nvSpPr>
          <p:cNvPr id="4" name="Slide Number Placeholder 3"/>
          <p:cNvSpPr>
            <a:spLocks noGrp="1"/>
          </p:cNvSpPr>
          <p:nvPr>
            <p:ph type="sldNum" sz="quarter" idx="5"/>
          </p:nvPr>
        </p:nvSpPr>
        <p:spPr/>
        <p:txBody>
          <a:bodyPr/>
          <a:lstStyle/>
          <a:p>
            <a:fld id="{7D4BA7DB-A0F2-4EA1-AE33-D654C2050902}" type="slidenum">
              <a:rPr lang="en-SG" smtClean="0"/>
              <a:t>7</a:t>
            </a:fld>
            <a:endParaRPr lang="en-SG"/>
          </a:p>
        </p:txBody>
      </p:sp>
    </p:spTree>
    <p:extLst>
      <p:ext uri="{BB962C8B-B14F-4D97-AF65-F5344CB8AC3E}">
        <p14:creationId xmlns:p14="http://schemas.microsoft.com/office/powerpoint/2010/main" val="75865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Reinforcement Learning: It is a type of machine learning that has an agent (like a robot) that learns how to behave in an environment by taking actions and quantifying the results. If the agent makes a correct response, it gets a reward point, which boosts up the agent's confidence to take more such actions. It works on Markov Decision Process also known as (MDP).</a:t>
            </a:r>
            <a:br>
              <a:rPr lang="en-SG" sz="1200" b="0" i="0" kern="1200" dirty="0">
                <a:solidFill>
                  <a:schemeClr val="tx1"/>
                </a:solidFill>
                <a:effectLst/>
                <a:latin typeface="+mn-lt"/>
                <a:ea typeface="+mn-ea"/>
                <a:cs typeface="+mn-cs"/>
              </a:rPr>
            </a:b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For example: In the below figure, one can see that the agent (robot) takes action in the environment (a maze), interpreter being the eyes, it gets a reward for every correct move and depending on its current state it takes the next 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Some cool applications of Reinforcement learning are playing games (Alpha Go, Chess, Mario), robotics, traffic light control system, etc.</a:t>
            </a:r>
          </a:p>
          <a:p>
            <a:endParaRPr lang="en-SG" dirty="0"/>
          </a:p>
        </p:txBody>
      </p:sp>
      <p:sp>
        <p:nvSpPr>
          <p:cNvPr id="4" name="Slide Number Placeholder 3"/>
          <p:cNvSpPr>
            <a:spLocks noGrp="1"/>
          </p:cNvSpPr>
          <p:nvPr>
            <p:ph type="sldNum" sz="quarter" idx="5"/>
          </p:nvPr>
        </p:nvSpPr>
        <p:spPr/>
        <p:txBody>
          <a:bodyPr/>
          <a:lstStyle/>
          <a:p>
            <a:fld id="{7D4BA7DB-A0F2-4EA1-AE33-D654C2050902}" type="slidenum">
              <a:rPr lang="en-SG" smtClean="0"/>
              <a:t>9</a:t>
            </a:fld>
            <a:endParaRPr lang="en-SG"/>
          </a:p>
        </p:txBody>
      </p:sp>
    </p:spTree>
    <p:extLst>
      <p:ext uri="{BB962C8B-B14F-4D97-AF65-F5344CB8AC3E}">
        <p14:creationId xmlns:p14="http://schemas.microsoft.com/office/powerpoint/2010/main" val="34571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Machine learning uses algorithms to parse data, learn from that data, and make informed decisions based on what it has learned</a:t>
            </a:r>
          </a:p>
          <a:p>
            <a:r>
              <a:rPr lang="en-SG" sz="1200" b="0" i="0" kern="1200" dirty="0">
                <a:solidFill>
                  <a:schemeClr val="tx1"/>
                </a:solidFill>
                <a:effectLst/>
                <a:latin typeface="+mn-lt"/>
                <a:ea typeface="+mn-ea"/>
                <a:cs typeface="+mn-cs"/>
              </a:rPr>
              <a:t> </a:t>
            </a:r>
          </a:p>
          <a:p>
            <a:r>
              <a:rPr lang="en-SG" sz="1200" b="0" i="0" kern="1200" dirty="0">
                <a:solidFill>
                  <a:schemeClr val="tx1"/>
                </a:solidFill>
                <a:effectLst/>
                <a:latin typeface="+mn-lt"/>
                <a:ea typeface="+mn-ea"/>
                <a:cs typeface="+mn-cs"/>
              </a:rPr>
              <a:t>Deep learning structures algorithms in layers to create an "artificial neural network” that can learn and make intelligent decisions on its own</a:t>
            </a:r>
          </a:p>
          <a:p>
            <a:r>
              <a:rPr lang="en-SG" sz="1200" b="0" i="0" kern="1200" dirty="0">
                <a:solidFill>
                  <a:schemeClr val="tx1"/>
                </a:solidFill>
                <a:effectLst/>
                <a:latin typeface="+mn-lt"/>
                <a:ea typeface="+mn-ea"/>
                <a:cs typeface="+mn-cs"/>
              </a:rPr>
              <a:t> </a:t>
            </a:r>
          </a:p>
          <a:p>
            <a:r>
              <a:rPr lang="en-SG" sz="1200" b="0" i="0" kern="1200" dirty="0">
                <a:solidFill>
                  <a:schemeClr val="tx1"/>
                </a:solidFill>
                <a:effectLst/>
                <a:latin typeface="+mn-lt"/>
                <a:ea typeface="+mn-ea"/>
                <a:cs typeface="+mn-cs"/>
              </a:rPr>
              <a:t>Deep learning is a subfield of machine learning. While both fall under the broad category of artificial intelligence, deep learning is what powers the most human-like artificial intelligence</a:t>
            </a:r>
          </a:p>
          <a:p>
            <a:endParaRPr lang="en-SG" dirty="0"/>
          </a:p>
        </p:txBody>
      </p:sp>
      <p:sp>
        <p:nvSpPr>
          <p:cNvPr id="4" name="Slide Number Placeholder 3"/>
          <p:cNvSpPr>
            <a:spLocks noGrp="1"/>
          </p:cNvSpPr>
          <p:nvPr>
            <p:ph type="sldNum" sz="quarter" idx="5"/>
          </p:nvPr>
        </p:nvSpPr>
        <p:spPr/>
        <p:txBody>
          <a:bodyPr/>
          <a:lstStyle/>
          <a:p>
            <a:fld id="{7D4BA7DB-A0F2-4EA1-AE33-D654C2050902}" type="slidenum">
              <a:rPr lang="en-SG" smtClean="0"/>
              <a:t>14</a:t>
            </a:fld>
            <a:endParaRPr lang="en-SG"/>
          </a:p>
        </p:txBody>
      </p:sp>
    </p:spTree>
    <p:extLst>
      <p:ext uri="{BB962C8B-B14F-4D97-AF65-F5344CB8AC3E}">
        <p14:creationId xmlns:p14="http://schemas.microsoft.com/office/powerpoint/2010/main" val="3816446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10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a:normAutofit fontScale="90000"/>
          </a:bodyPr>
          <a:lstStyle/>
          <a:p>
            <a:r>
              <a:rPr lang="en-SG" b="1" dirty="0">
                <a:effectLst/>
              </a:rPr>
              <a:t>Differences Between Machine Learning &amp; Deep Learning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80733" y="3903138"/>
            <a:ext cx="7219954" cy="1049867"/>
          </a:xfrm>
        </p:spPr>
        <p:txBody>
          <a:bodyPr>
            <a:normAutofit fontScale="92500" lnSpcReduction="20000"/>
          </a:bodyPr>
          <a:lstStyle/>
          <a:p>
            <a:r>
              <a:rPr lang="en-US" dirty="0">
                <a:solidFill>
                  <a:srgbClr val="5792BA"/>
                </a:solidFill>
              </a:rPr>
              <a:t>Reference : https://www.datacamp.com/community/tutorials/machine-deep-learning</a:t>
            </a:r>
          </a:p>
        </p:txBody>
      </p:sp>
    </p:spTree>
    <p:custDataLst>
      <p:tags r:id="rId1"/>
    </p:custDataLst>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5257A4F-5FE8-4E51-9511-D60DC75F6CFB}"/>
              </a:ext>
            </a:extLst>
          </p:cNvPr>
          <p:cNvSpPr>
            <a:spLocks noGrp="1"/>
          </p:cNvSpPr>
          <p:nvPr>
            <p:ph type="title"/>
          </p:nvPr>
        </p:nvSpPr>
        <p:spPr>
          <a:xfrm>
            <a:off x="1301947" y="2041236"/>
            <a:ext cx="3485073" cy="2773228"/>
          </a:xfrm>
        </p:spPr>
        <p:txBody>
          <a:bodyPr vert="horz" lIns="91440" tIns="45720" rIns="91440" bIns="45720" rtlCol="0" anchor="b">
            <a:normAutofit/>
          </a:bodyPr>
          <a:lstStyle/>
          <a:p>
            <a:pPr algn="l"/>
            <a:r>
              <a:rPr lang="en-US" sz="4000" b="1" dirty="0"/>
              <a:t>Deep Learning</a:t>
            </a:r>
            <a:br>
              <a:rPr lang="en-US" sz="4000" b="1" dirty="0"/>
            </a:br>
            <a:r>
              <a:rPr lang="en-SG" sz="2000" dirty="0">
                <a:effectLst/>
              </a:rPr>
              <a:t>by artificial neural networks and artificial neural networks commonly known as ANN</a:t>
            </a:r>
            <a:endParaRPr lang="en-US" sz="2000" dirty="0"/>
          </a:p>
        </p:txBody>
      </p:sp>
      <p:pic>
        <p:nvPicPr>
          <p:cNvPr id="5" name="Picture 2" descr="Italian Trulli">
            <a:extLst>
              <a:ext uri="{FF2B5EF4-FFF2-40B4-BE49-F238E27FC236}">
                <a16:creationId xmlns:a16="http://schemas.microsoft.com/office/drawing/2014/main" id="{DE4A5EC5-97C9-4729-BEDF-C0DFAED895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57814" y="643467"/>
            <a:ext cx="5571065" cy="557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9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96763-0685-4BEB-990F-710F3909DA7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Neural Network</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talian Trulli">
            <a:extLst>
              <a:ext uri="{FF2B5EF4-FFF2-40B4-BE49-F238E27FC236}">
                <a16:creationId xmlns:a16="http://schemas.microsoft.com/office/drawing/2014/main" id="{731238BB-7675-4AFC-A3F6-B1D6E09C6BC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324315" y="2208663"/>
            <a:ext cx="6197668" cy="244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59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EB8D-261C-4FDC-88C9-753FB2860621}"/>
              </a:ext>
            </a:extLst>
          </p:cNvPr>
          <p:cNvSpPr>
            <a:spLocks noGrp="1"/>
          </p:cNvSpPr>
          <p:nvPr>
            <p:ph type="title"/>
          </p:nvPr>
        </p:nvSpPr>
        <p:spPr>
          <a:xfrm>
            <a:off x="729068" y="207818"/>
            <a:ext cx="10353762" cy="1257300"/>
          </a:xfrm>
        </p:spPr>
        <p:txBody>
          <a:bodyPr/>
          <a:lstStyle/>
          <a:p>
            <a:r>
              <a:rPr lang="en-SG" dirty="0"/>
              <a:t>Deep Learning Methods</a:t>
            </a:r>
          </a:p>
        </p:txBody>
      </p:sp>
      <p:sp>
        <p:nvSpPr>
          <p:cNvPr id="3" name="Content Placeholder 2">
            <a:extLst>
              <a:ext uri="{FF2B5EF4-FFF2-40B4-BE49-F238E27FC236}">
                <a16:creationId xmlns:a16="http://schemas.microsoft.com/office/drawing/2014/main" id="{A902803F-2A02-4F0A-8C61-D842D4FF6D3A}"/>
              </a:ext>
            </a:extLst>
          </p:cNvPr>
          <p:cNvSpPr>
            <a:spLocks noGrp="1"/>
          </p:cNvSpPr>
          <p:nvPr>
            <p:ph idx="1"/>
          </p:nvPr>
        </p:nvSpPr>
        <p:spPr>
          <a:xfrm>
            <a:off x="913795" y="1311565"/>
            <a:ext cx="10353762" cy="5338618"/>
          </a:xfrm>
        </p:spPr>
        <p:txBody>
          <a:bodyPr>
            <a:normAutofit fontScale="85000" lnSpcReduction="20000"/>
          </a:bodyPr>
          <a:lstStyle/>
          <a:p>
            <a:pPr marL="36900" indent="0">
              <a:buNone/>
            </a:pPr>
            <a:r>
              <a:rPr lang="en-SG" sz="3100" dirty="0">
                <a:effectLst/>
              </a:rPr>
              <a:t>Some of the deep learning methods are:</a:t>
            </a:r>
          </a:p>
          <a:p>
            <a:r>
              <a:rPr lang="en-SG" sz="3100" dirty="0">
                <a:effectLst/>
              </a:rPr>
              <a:t>Convolutional Neural Network,</a:t>
            </a:r>
          </a:p>
          <a:p>
            <a:r>
              <a:rPr lang="en-SG" sz="3100" dirty="0">
                <a:effectLst/>
              </a:rPr>
              <a:t>Recurrent Neural Network,</a:t>
            </a:r>
          </a:p>
          <a:p>
            <a:r>
              <a:rPr lang="en-SG" sz="3100" dirty="0">
                <a:effectLst/>
              </a:rPr>
              <a:t>Long short-term memory,</a:t>
            </a:r>
          </a:p>
          <a:p>
            <a:r>
              <a:rPr lang="en-SG" sz="3100" dirty="0">
                <a:effectLst/>
              </a:rPr>
              <a:t>Auto Encoders</a:t>
            </a:r>
          </a:p>
          <a:p>
            <a:pPr lvl="1"/>
            <a:r>
              <a:rPr lang="en-SG" sz="3100" dirty="0">
                <a:effectLst/>
              </a:rPr>
              <a:t>Denoising autoencoder</a:t>
            </a:r>
          </a:p>
          <a:p>
            <a:pPr lvl="1"/>
            <a:r>
              <a:rPr lang="en-SG" sz="3100" dirty="0">
                <a:effectLst/>
              </a:rPr>
              <a:t>Stacked autoencoder</a:t>
            </a:r>
          </a:p>
          <a:p>
            <a:pPr lvl="1"/>
            <a:r>
              <a:rPr lang="en-SG" sz="3100" dirty="0">
                <a:effectLst/>
              </a:rPr>
              <a:t>Variational autoencoder</a:t>
            </a:r>
          </a:p>
          <a:p>
            <a:pPr lvl="1"/>
            <a:r>
              <a:rPr lang="en-SG" sz="3100" dirty="0">
                <a:effectLst/>
              </a:rPr>
              <a:t>Sparse autoencoder</a:t>
            </a:r>
          </a:p>
          <a:p>
            <a:r>
              <a:rPr lang="en-SG" sz="3100" dirty="0">
                <a:effectLst/>
              </a:rPr>
              <a:t>Generative Adversarial network</a:t>
            </a:r>
          </a:p>
          <a:p>
            <a:endParaRPr lang="en-SG" dirty="0"/>
          </a:p>
        </p:txBody>
      </p:sp>
    </p:spTree>
    <p:extLst>
      <p:ext uri="{BB962C8B-B14F-4D97-AF65-F5344CB8AC3E}">
        <p14:creationId xmlns:p14="http://schemas.microsoft.com/office/powerpoint/2010/main" val="421474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5FD8-C21E-4399-91C2-66115CCFD902}"/>
              </a:ext>
            </a:extLst>
          </p:cNvPr>
          <p:cNvSpPr>
            <a:spLocks noGrp="1"/>
          </p:cNvSpPr>
          <p:nvPr>
            <p:ph type="title"/>
          </p:nvPr>
        </p:nvSpPr>
        <p:spPr/>
        <p:txBody>
          <a:bodyPr/>
          <a:lstStyle/>
          <a:p>
            <a:r>
              <a:rPr lang="en-SG" dirty="0">
                <a:effectLst/>
              </a:rPr>
              <a:t>Application Areas -Deep learning </a:t>
            </a:r>
            <a:endParaRPr lang="en-SG" dirty="0"/>
          </a:p>
        </p:txBody>
      </p:sp>
      <p:sp>
        <p:nvSpPr>
          <p:cNvPr id="3" name="Content Placeholder 2">
            <a:extLst>
              <a:ext uri="{FF2B5EF4-FFF2-40B4-BE49-F238E27FC236}">
                <a16:creationId xmlns:a16="http://schemas.microsoft.com/office/drawing/2014/main" id="{B4B95AC2-D148-499D-A728-2A40E340FB87}"/>
              </a:ext>
            </a:extLst>
          </p:cNvPr>
          <p:cNvSpPr>
            <a:spLocks noGrp="1"/>
          </p:cNvSpPr>
          <p:nvPr>
            <p:ph idx="1"/>
          </p:nvPr>
        </p:nvSpPr>
        <p:spPr/>
        <p:txBody>
          <a:bodyPr>
            <a:normAutofit fontScale="92500" lnSpcReduction="10000"/>
          </a:bodyPr>
          <a:lstStyle/>
          <a:p>
            <a:r>
              <a:rPr lang="en-SG" dirty="0">
                <a:effectLst/>
              </a:rPr>
              <a:t>Classification: whether it is a task of predicting a cat or a dog and even multi-class classification,</a:t>
            </a:r>
          </a:p>
          <a:p>
            <a:r>
              <a:rPr lang="en-SG" dirty="0">
                <a:effectLst/>
              </a:rPr>
              <a:t>Feature extraction for visualizing the data in a lower dimensional space,</a:t>
            </a:r>
          </a:p>
          <a:p>
            <a:r>
              <a:rPr lang="en-SG" dirty="0">
                <a:effectLst/>
              </a:rPr>
              <a:t>Data </a:t>
            </a:r>
            <a:r>
              <a:rPr lang="en-SG" dirty="0" err="1">
                <a:effectLst/>
              </a:rPr>
              <a:t>preprocessing</a:t>
            </a:r>
            <a:r>
              <a:rPr lang="en-SG" dirty="0">
                <a:effectLst/>
              </a:rPr>
              <a:t>,</a:t>
            </a:r>
          </a:p>
          <a:p>
            <a:r>
              <a:rPr lang="en-SG" dirty="0">
                <a:effectLst/>
              </a:rPr>
              <a:t>Time series prediction: stock prediction, weather prediction, etc.,</a:t>
            </a:r>
          </a:p>
          <a:p>
            <a:r>
              <a:rPr lang="en-SG" dirty="0">
                <a:effectLst/>
              </a:rPr>
              <a:t>Regression tasks like localization,</a:t>
            </a:r>
          </a:p>
          <a:p>
            <a:r>
              <a:rPr lang="en-SG" dirty="0">
                <a:effectLst/>
              </a:rPr>
              <a:t>Object recognition which is both a classification &amp; a regression task,</a:t>
            </a:r>
          </a:p>
          <a:p>
            <a:r>
              <a:rPr lang="en-SG" dirty="0">
                <a:effectLst/>
              </a:rPr>
              <a:t>Robotics.</a:t>
            </a:r>
          </a:p>
        </p:txBody>
      </p:sp>
    </p:spTree>
    <p:extLst>
      <p:ext uri="{BB962C8B-B14F-4D97-AF65-F5344CB8AC3E}">
        <p14:creationId xmlns:p14="http://schemas.microsoft.com/office/powerpoint/2010/main" val="3323236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82886" y="31930"/>
            <a:ext cx="10353762" cy="1257300"/>
          </a:xfrm>
        </p:spPr>
        <p:txBody>
          <a:bodyPr>
            <a:normAutofit fontScale="90000"/>
          </a:bodyPr>
          <a:lstStyle/>
          <a:p>
            <a:r>
              <a:rPr lang="en-SG" b="1" dirty="0">
                <a:effectLst/>
              </a:rPr>
              <a:t>Comparison between Deep Learning &amp; Machine Learning</a:t>
            </a:r>
            <a:endParaRPr lang="en-US" dirty="0"/>
          </a:p>
        </p:txBody>
      </p:sp>
      <p:sp>
        <p:nvSpPr>
          <p:cNvPr id="6" name="Rectangle 5">
            <a:extLst>
              <a:ext uri="{FF2B5EF4-FFF2-40B4-BE49-F238E27FC236}">
                <a16:creationId xmlns:a16="http://schemas.microsoft.com/office/drawing/2014/main" id="{0FB79052-6F0D-4F83-8A27-1761A447DE30}"/>
              </a:ext>
            </a:extLst>
          </p:cNvPr>
          <p:cNvSpPr/>
          <p:nvPr/>
        </p:nvSpPr>
        <p:spPr>
          <a:xfrm>
            <a:off x="318264" y="4821272"/>
            <a:ext cx="3088125" cy="222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a:extLst>
              <a:ext uri="{FF2B5EF4-FFF2-40B4-BE49-F238E27FC236}">
                <a16:creationId xmlns:a16="http://schemas.microsoft.com/office/drawing/2014/main" id="{99ACB5D9-A546-407C-A4B0-F285AF756B6C}"/>
              </a:ext>
            </a:extLst>
          </p:cNvPr>
          <p:cNvSpPr/>
          <p:nvPr/>
        </p:nvSpPr>
        <p:spPr>
          <a:xfrm>
            <a:off x="7686193" y="4190522"/>
            <a:ext cx="3088125" cy="222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1" name="Group 30">
            <a:extLst>
              <a:ext uri="{FF2B5EF4-FFF2-40B4-BE49-F238E27FC236}">
                <a16:creationId xmlns:a16="http://schemas.microsoft.com/office/drawing/2014/main" id="{0BD7AC46-C081-4959-A4C0-2756D98F5F17}"/>
              </a:ext>
            </a:extLst>
          </p:cNvPr>
          <p:cNvGrpSpPr/>
          <p:nvPr/>
        </p:nvGrpSpPr>
        <p:grpSpPr>
          <a:xfrm>
            <a:off x="3934709" y="1481471"/>
            <a:ext cx="5389418" cy="4379597"/>
            <a:chOff x="3165058" y="1275842"/>
            <a:chExt cx="5389418" cy="4379597"/>
          </a:xfrm>
        </p:grpSpPr>
        <p:sp>
          <p:nvSpPr>
            <p:cNvPr id="8" name="Freeform: Shape 7">
              <a:extLst>
                <a:ext uri="{FF2B5EF4-FFF2-40B4-BE49-F238E27FC236}">
                  <a16:creationId xmlns:a16="http://schemas.microsoft.com/office/drawing/2014/main" id="{6448C1F7-1C47-4208-8A5B-CC4A986747B0}"/>
                </a:ext>
              </a:extLst>
            </p:cNvPr>
            <p:cNvSpPr/>
            <p:nvPr/>
          </p:nvSpPr>
          <p:spPr>
            <a:xfrm>
              <a:off x="4026690" y="2791072"/>
              <a:ext cx="3088125"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SG" sz="2900" b="1" kern="1200" dirty="0">
                  <a:effectLst/>
                </a:rPr>
                <a:t>Feature Extractor</a:t>
              </a:r>
              <a:endParaRPr lang="en-US" sz="2900" kern="1200" dirty="0"/>
            </a:p>
          </p:txBody>
        </p:sp>
        <p:sp>
          <p:nvSpPr>
            <p:cNvPr id="9" name="Rectangle 8">
              <a:extLst>
                <a:ext uri="{FF2B5EF4-FFF2-40B4-BE49-F238E27FC236}">
                  <a16:creationId xmlns:a16="http://schemas.microsoft.com/office/drawing/2014/main" id="{60908E5A-0B47-4503-B93A-6FCA70BAF641}"/>
                </a:ext>
              </a:extLst>
            </p:cNvPr>
            <p:cNvSpPr/>
            <p:nvPr/>
          </p:nvSpPr>
          <p:spPr>
            <a:xfrm>
              <a:off x="4057646" y="4190522"/>
              <a:ext cx="3088125" cy="222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F7D3301B-FC87-422F-A63F-F662F9B9EB7E}"/>
                </a:ext>
              </a:extLst>
            </p:cNvPr>
            <p:cNvSpPr/>
            <p:nvPr/>
          </p:nvSpPr>
          <p:spPr>
            <a:xfrm>
              <a:off x="3165058" y="5192221"/>
              <a:ext cx="5389418"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289050">
                <a:spcBef>
                  <a:spcPct val="0"/>
                </a:spcBef>
                <a:spcAft>
                  <a:spcPct val="35000"/>
                </a:spcAft>
                <a:defRPr b="1"/>
              </a:pPr>
              <a:r>
                <a:rPr lang="en-SG" sz="2900" b="1" dirty="0"/>
                <a:t>Training and Inference Time</a:t>
              </a:r>
              <a:endParaRPr lang="en-US" sz="2900" kern="1200" dirty="0"/>
            </a:p>
          </p:txBody>
        </p:sp>
        <p:pic>
          <p:nvPicPr>
            <p:cNvPr id="12" name="Picture 11">
              <a:extLst>
                <a:ext uri="{FF2B5EF4-FFF2-40B4-BE49-F238E27FC236}">
                  <a16:creationId xmlns:a16="http://schemas.microsoft.com/office/drawing/2014/main" id="{3A5D0F72-82D2-4ADC-B916-60FED11C9685}"/>
                </a:ext>
              </a:extLst>
            </p:cNvPr>
            <p:cNvPicPr>
              <a:picLocks noChangeAspect="1"/>
            </p:cNvPicPr>
            <p:nvPr/>
          </p:nvPicPr>
          <p:blipFill rotWithShape="1">
            <a:blip r:embed="rId4">
              <a:clrChange>
                <a:clrFrom>
                  <a:srgbClr val="FFFFFF"/>
                </a:clrFrom>
                <a:clrTo>
                  <a:srgbClr val="FFFFFF">
                    <a:alpha val="0"/>
                  </a:srgbClr>
                </a:clrTo>
              </a:clrChange>
              <a:lum bright="70000" contrast="-70000"/>
            </a:blip>
            <a:srcRect t="-2694" b="13165"/>
            <a:stretch/>
          </p:blipFill>
          <p:spPr>
            <a:xfrm>
              <a:off x="4730172" y="1275842"/>
              <a:ext cx="1461318" cy="1411262"/>
            </a:xfrm>
            <a:prstGeom prst="rect">
              <a:avLst/>
            </a:prstGeom>
          </p:spPr>
        </p:pic>
        <p:pic>
          <p:nvPicPr>
            <p:cNvPr id="19" name="Picture 18">
              <a:extLst>
                <a:ext uri="{FF2B5EF4-FFF2-40B4-BE49-F238E27FC236}">
                  <a16:creationId xmlns:a16="http://schemas.microsoft.com/office/drawing/2014/main" id="{2566602B-A172-4AD0-8481-D70680B8F346}"/>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4876800" y="3429000"/>
              <a:ext cx="1541319" cy="1541319"/>
            </a:xfrm>
            <a:prstGeom prst="rect">
              <a:avLst/>
            </a:prstGeom>
          </p:spPr>
        </p:pic>
      </p:grpSp>
      <p:grpSp>
        <p:nvGrpSpPr>
          <p:cNvPr id="32" name="Group 31">
            <a:extLst>
              <a:ext uri="{FF2B5EF4-FFF2-40B4-BE49-F238E27FC236}">
                <a16:creationId xmlns:a16="http://schemas.microsoft.com/office/drawing/2014/main" id="{515F42C6-214A-4717-89AD-8FB3A3D78E85}"/>
              </a:ext>
            </a:extLst>
          </p:cNvPr>
          <p:cNvGrpSpPr/>
          <p:nvPr/>
        </p:nvGrpSpPr>
        <p:grpSpPr>
          <a:xfrm>
            <a:off x="-202763" y="1252908"/>
            <a:ext cx="5039245" cy="5460938"/>
            <a:chOff x="-169013" y="1308827"/>
            <a:chExt cx="5039245" cy="5460938"/>
          </a:xfrm>
        </p:grpSpPr>
        <p:sp>
          <p:nvSpPr>
            <p:cNvPr id="5" name="Freeform: Shape 4">
              <a:extLst>
                <a:ext uri="{FF2B5EF4-FFF2-40B4-BE49-F238E27FC236}">
                  <a16:creationId xmlns:a16="http://schemas.microsoft.com/office/drawing/2014/main" id="{3578765C-0175-4009-9BBB-1BCAB9C97D45}"/>
                </a:ext>
              </a:extLst>
            </p:cNvPr>
            <p:cNvSpPr/>
            <p:nvPr/>
          </p:nvSpPr>
          <p:spPr>
            <a:xfrm>
              <a:off x="258831" y="2596783"/>
              <a:ext cx="3088125"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SG" sz="2900" b="1" kern="1200" dirty="0">
                  <a:effectLst/>
                </a:rPr>
                <a:t>Functioning</a:t>
              </a:r>
              <a:endParaRPr lang="en-US" sz="2900" kern="1200" dirty="0"/>
            </a:p>
          </p:txBody>
        </p:sp>
        <p:sp>
          <p:nvSpPr>
            <p:cNvPr id="15" name="Freeform: Shape 14">
              <a:extLst>
                <a:ext uri="{FF2B5EF4-FFF2-40B4-BE49-F238E27FC236}">
                  <a16:creationId xmlns:a16="http://schemas.microsoft.com/office/drawing/2014/main" id="{5DD52FB4-13DA-443F-8598-7FCF289FF535}"/>
                </a:ext>
              </a:extLst>
            </p:cNvPr>
            <p:cNvSpPr/>
            <p:nvPr/>
          </p:nvSpPr>
          <p:spPr>
            <a:xfrm>
              <a:off x="-169013" y="4472584"/>
              <a:ext cx="4396899"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289050">
                <a:spcBef>
                  <a:spcPct val="0"/>
                </a:spcBef>
                <a:spcAft>
                  <a:spcPct val="35000"/>
                </a:spcAft>
                <a:defRPr b="1"/>
              </a:pPr>
              <a:r>
                <a:rPr lang="en-SG" sz="2900" b="1" dirty="0"/>
                <a:t>Computation Power</a:t>
              </a:r>
              <a:endParaRPr lang="en-US" sz="2900" kern="1200" dirty="0"/>
            </a:p>
          </p:txBody>
        </p:sp>
        <p:pic>
          <p:nvPicPr>
            <p:cNvPr id="1026" name="Picture 2" descr="Function Icons - 1,398 free vector icons">
              <a:extLst>
                <a:ext uri="{FF2B5EF4-FFF2-40B4-BE49-F238E27FC236}">
                  <a16:creationId xmlns:a16="http://schemas.microsoft.com/office/drawing/2014/main" id="{843EBAF6-783B-468D-A679-F60F42558873}"/>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1256" y="130882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D4E5AA8-6401-4C43-9AFA-51D9717A6E28}"/>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1105547" y="3057379"/>
              <a:ext cx="1394691" cy="1394691"/>
            </a:xfrm>
            <a:prstGeom prst="rect">
              <a:avLst/>
            </a:prstGeom>
          </p:spPr>
        </p:pic>
        <p:sp>
          <p:nvSpPr>
            <p:cNvPr id="21" name="Freeform: Shape 20">
              <a:extLst>
                <a:ext uri="{FF2B5EF4-FFF2-40B4-BE49-F238E27FC236}">
                  <a16:creationId xmlns:a16="http://schemas.microsoft.com/office/drawing/2014/main" id="{0C6583F1-24CA-4A37-9EA1-5E62A2299243}"/>
                </a:ext>
              </a:extLst>
            </p:cNvPr>
            <p:cNvSpPr/>
            <p:nvPr/>
          </p:nvSpPr>
          <p:spPr>
            <a:xfrm>
              <a:off x="0" y="6306547"/>
              <a:ext cx="4870232"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289050">
                <a:spcBef>
                  <a:spcPct val="0"/>
                </a:spcBef>
                <a:spcAft>
                  <a:spcPct val="35000"/>
                </a:spcAft>
                <a:defRPr b="1"/>
              </a:pPr>
              <a:r>
                <a:rPr lang="en-SG" sz="2900" b="1" dirty="0"/>
                <a:t>Problem-solving technique</a:t>
              </a:r>
              <a:endParaRPr lang="en-US" sz="2900" kern="1200" dirty="0"/>
            </a:p>
          </p:txBody>
        </p:sp>
        <p:pic>
          <p:nvPicPr>
            <p:cNvPr id="25" name="Picture 24">
              <a:extLst>
                <a:ext uri="{FF2B5EF4-FFF2-40B4-BE49-F238E27FC236}">
                  <a16:creationId xmlns:a16="http://schemas.microsoft.com/office/drawing/2014/main" id="{B7E0C166-52AD-4821-BB8F-E65C21819822}"/>
                </a:ext>
              </a:extLst>
            </p:cNvPr>
            <p:cNvPicPr>
              <a:picLocks noChangeAspect="1"/>
            </p:cNvPicPr>
            <p:nvPr/>
          </p:nvPicPr>
          <p:blipFill>
            <a:blip r:embed="rId8">
              <a:clrChange>
                <a:clrFrom>
                  <a:srgbClr val="EEEEEE"/>
                </a:clrFrom>
                <a:clrTo>
                  <a:srgbClr val="EEEEEE">
                    <a:alpha val="0"/>
                  </a:srgbClr>
                </a:clrTo>
              </a:clrChange>
              <a:biLevel thresh="25000"/>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1182132" y="5063497"/>
              <a:ext cx="1241525" cy="1183883"/>
            </a:xfrm>
            <a:prstGeom prst="rect">
              <a:avLst/>
            </a:prstGeom>
          </p:spPr>
        </p:pic>
      </p:grpSp>
      <p:grpSp>
        <p:nvGrpSpPr>
          <p:cNvPr id="29" name="Group 28">
            <a:extLst>
              <a:ext uri="{FF2B5EF4-FFF2-40B4-BE49-F238E27FC236}">
                <a16:creationId xmlns:a16="http://schemas.microsoft.com/office/drawing/2014/main" id="{322999C8-C64A-4CF6-A96A-2B07A5B5DD88}"/>
              </a:ext>
            </a:extLst>
          </p:cNvPr>
          <p:cNvGrpSpPr/>
          <p:nvPr/>
        </p:nvGrpSpPr>
        <p:grpSpPr>
          <a:xfrm>
            <a:off x="8717848" y="1289230"/>
            <a:ext cx="3223491" cy="5151156"/>
            <a:chOff x="8717848" y="1289230"/>
            <a:chExt cx="3223491" cy="5151156"/>
          </a:xfrm>
        </p:grpSpPr>
        <p:sp>
          <p:nvSpPr>
            <p:cNvPr id="11" name="Freeform: Shape 10">
              <a:extLst>
                <a:ext uri="{FF2B5EF4-FFF2-40B4-BE49-F238E27FC236}">
                  <a16:creationId xmlns:a16="http://schemas.microsoft.com/office/drawing/2014/main" id="{21EAA64A-AFF6-4B37-A31C-F9BB943B650A}"/>
                </a:ext>
              </a:extLst>
            </p:cNvPr>
            <p:cNvSpPr/>
            <p:nvPr/>
          </p:nvSpPr>
          <p:spPr>
            <a:xfrm>
              <a:off x="8717848" y="2494638"/>
              <a:ext cx="3088125"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SG" sz="2900" b="1" kern="1200" dirty="0">
                  <a:effectLst/>
                </a:rPr>
                <a:t>Data Dependency</a:t>
              </a:r>
              <a:endParaRPr lang="en-US" sz="2900" kern="1200" dirty="0"/>
            </a:p>
          </p:txBody>
        </p:sp>
        <p:sp>
          <p:nvSpPr>
            <p:cNvPr id="22" name="Freeform: Shape 21">
              <a:extLst>
                <a:ext uri="{FF2B5EF4-FFF2-40B4-BE49-F238E27FC236}">
                  <a16:creationId xmlns:a16="http://schemas.microsoft.com/office/drawing/2014/main" id="{05B24B8B-2E81-4BDE-BF70-15F9FD213AD1}"/>
                </a:ext>
              </a:extLst>
            </p:cNvPr>
            <p:cNvSpPr/>
            <p:nvPr/>
          </p:nvSpPr>
          <p:spPr>
            <a:xfrm>
              <a:off x="8768648" y="4145641"/>
              <a:ext cx="3172691"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289050">
                <a:spcBef>
                  <a:spcPct val="0"/>
                </a:spcBef>
                <a:spcAft>
                  <a:spcPct val="35000"/>
                </a:spcAft>
                <a:defRPr b="1"/>
              </a:pPr>
              <a:r>
                <a:rPr lang="en-SG" sz="2900" b="1" dirty="0"/>
                <a:t>Industry Ready</a:t>
              </a:r>
              <a:endParaRPr lang="en-US" sz="2900" kern="1200" dirty="0"/>
            </a:p>
          </p:txBody>
        </p:sp>
        <p:sp>
          <p:nvSpPr>
            <p:cNvPr id="24" name="Freeform: Shape 23">
              <a:extLst>
                <a:ext uri="{FF2B5EF4-FFF2-40B4-BE49-F238E27FC236}">
                  <a16:creationId xmlns:a16="http://schemas.microsoft.com/office/drawing/2014/main" id="{C6F926F3-2E2E-4919-994C-12EDA237C2AB}"/>
                </a:ext>
              </a:extLst>
            </p:cNvPr>
            <p:cNvSpPr/>
            <p:nvPr/>
          </p:nvSpPr>
          <p:spPr>
            <a:xfrm>
              <a:off x="9506668" y="5977168"/>
              <a:ext cx="1930400" cy="463218"/>
            </a:xfrm>
            <a:custGeom>
              <a:avLst/>
              <a:gdLst>
                <a:gd name="connsiteX0" fmla="*/ 0 w 3088125"/>
                <a:gd name="connsiteY0" fmla="*/ 0 h 463218"/>
                <a:gd name="connsiteX1" fmla="*/ 3088125 w 3088125"/>
                <a:gd name="connsiteY1" fmla="*/ 0 h 463218"/>
                <a:gd name="connsiteX2" fmla="*/ 3088125 w 3088125"/>
                <a:gd name="connsiteY2" fmla="*/ 463218 h 463218"/>
                <a:gd name="connsiteX3" fmla="*/ 0 w 3088125"/>
                <a:gd name="connsiteY3" fmla="*/ 463218 h 463218"/>
                <a:gd name="connsiteX4" fmla="*/ 0 w 3088125"/>
                <a:gd name="connsiteY4" fmla="*/ 0 h 463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125" h="463218">
                  <a:moveTo>
                    <a:pt x="0" y="0"/>
                  </a:moveTo>
                  <a:lnTo>
                    <a:pt x="3088125" y="0"/>
                  </a:lnTo>
                  <a:lnTo>
                    <a:pt x="3088125" y="463218"/>
                  </a:lnTo>
                  <a:lnTo>
                    <a:pt x="0" y="463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289050">
                <a:spcBef>
                  <a:spcPct val="0"/>
                </a:spcBef>
                <a:spcAft>
                  <a:spcPct val="35000"/>
                </a:spcAft>
                <a:defRPr b="1"/>
              </a:pPr>
              <a:r>
                <a:rPr lang="en-SG" sz="2900" b="1" dirty="0"/>
                <a:t>Output</a:t>
              </a:r>
              <a:endParaRPr lang="en-US" sz="2900" kern="1200" dirty="0"/>
            </a:p>
          </p:txBody>
        </p:sp>
        <p:pic>
          <p:nvPicPr>
            <p:cNvPr id="26" name="Picture 25">
              <a:extLst>
                <a:ext uri="{FF2B5EF4-FFF2-40B4-BE49-F238E27FC236}">
                  <a16:creationId xmlns:a16="http://schemas.microsoft.com/office/drawing/2014/main" id="{7C1ECD6D-8EA9-42CA-89F6-1957009BAE16}"/>
                </a:ext>
              </a:extLst>
            </p:cNvPr>
            <p:cNvPicPr>
              <a:picLocks noChangeAspect="1"/>
            </p:cNvPicPr>
            <p:nvPr/>
          </p:nvPicPr>
          <p:blipFill>
            <a:blip r:embed="rId10"/>
            <a:stretch>
              <a:fillRect/>
            </a:stretch>
          </p:blipFill>
          <p:spPr>
            <a:xfrm>
              <a:off x="9757596" y="4746320"/>
              <a:ext cx="1194793" cy="1194793"/>
            </a:xfrm>
            <a:prstGeom prst="rect">
              <a:avLst/>
            </a:prstGeom>
          </p:spPr>
        </p:pic>
        <p:pic>
          <p:nvPicPr>
            <p:cNvPr id="27" name="Picture 26">
              <a:extLst>
                <a:ext uri="{FF2B5EF4-FFF2-40B4-BE49-F238E27FC236}">
                  <a16:creationId xmlns:a16="http://schemas.microsoft.com/office/drawing/2014/main" id="{5D0760F6-D114-4763-AE5B-0AEDBDD64D14}"/>
                </a:ext>
              </a:extLst>
            </p:cNvPr>
            <p:cNvPicPr>
              <a:picLocks noChangeAspect="1"/>
            </p:cNvPicPr>
            <p:nvPr/>
          </p:nvPicPr>
          <p:blipFill>
            <a:blip r:embed="rId11">
              <a:duotone>
                <a:prstClr val="black"/>
                <a:schemeClr val="accent4">
                  <a:lumMod val="20000"/>
                  <a:lumOff val="80000"/>
                  <a:tint val="45000"/>
                  <a:satMod val="400000"/>
                </a:schemeClr>
              </a:duotone>
            </a:blip>
            <a:stretch>
              <a:fillRect/>
            </a:stretch>
          </p:blipFill>
          <p:spPr>
            <a:xfrm>
              <a:off x="9826354" y="3211309"/>
              <a:ext cx="954933" cy="976440"/>
            </a:xfrm>
            <a:prstGeom prst="rect">
              <a:avLst/>
            </a:prstGeom>
          </p:spPr>
        </p:pic>
        <p:pic>
          <p:nvPicPr>
            <p:cNvPr id="28" name="Picture 27">
              <a:extLst>
                <a:ext uri="{FF2B5EF4-FFF2-40B4-BE49-F238E27FC236}">
                  <a16:creationId xmlns:a16="http://schemas.microsoft.com/office/drawing/2014/main" id="{2D072CB0-1ECF-4D8E-913E-42F0590B5BFE}"/>
                </a:ext>
              </a:extLst>
            </p:cNvPr>
            <p:cNvPicPr>
              <a:picLocks noChangeAspect="1"/>
            </p:cNvPicPr>
            <p:nvPr/>
          </p:nvPicPr>
          <p:blipFill>
            <a:blip r:embed="rId12">
              <a:biLevel thresh="50000"/>
            </a:blip>
            <a:stretch>
              <a:fillRect/>
            </a:stretch>
          </p:blipFill>
          <p:spPr>
            <a:xfrm>
              <a:off x="9854119" y="1289230"/>
              <a:ext cx="1001745" cy="1001745"/>
            </a:xfrm>
            <a:prstGeom prst="rect">
              <a:avLst/>
            </a:prstGeom>
          </p:spPr>
        </p:pic>
      </p:grpSp>
    </p:spTree>
    <p:extLst>
      <p:ext uri="{BB962C8B-B14F-4D97-AF65-F5344CB8AC3E}">
        <p14:creationId xmlns:p14="http://schemas.microsoft.com/office/powerpoint/2010/main" val="326507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D1BF7-6F0F-4792-BD8A-A825B23ADA6A}"/>
              </a:ext>
            </a:extLst>
          </p:cNvPr>
          <p:cNvSpPr>
            <a:spLocks noGrp="1"/>
          </p:cNvSpPr>
          <p:nvPr>
            <p:ph type="title"/>
          </p:nvPr>
        </p:nvSpPr>
        <p:spPr>
          <a:xfrm>
            <a:off x="643467" y="4448681"/>
            <a:ext cx="10494284" cy="1088336"/>
          </a:xfrm>
        </p:spPr>
        <p:txBody>
          <a:bodyPr vert="horz" lIns="91440" tIns="45720" rIns="91440" bIns="45720" rtlCol="0" anchor="b">
            <a:normAutofit fontScale="90000"/>
          </a:bodyPr>
          <a:lstStyle/>
          <a:p>
            <a:r>
              <a:rPr lang="en-US" sz="4800" dirty="0"/>
              <a:t>Terms and parameters of Deep Learning</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a:extLst>
              <a:ext uri="{FF2B5EF4-FFF2-40B4-BE49-F238E27FC236}">
                <a16:creationId xmlns:a16="http://schemas.microsoft.com/office/drawing/2014/main" id="{6E45CE00-9584-4740-BC4C-A62361FBC19B}"/>
              </a:ext>
            </a:extLst>
          </p:cNvPr>
          <p:cNvPicPr>
            <a:picLocks noChangeAspect="1"/>
          </p:cNvPicPr>
          <p:nvPr/>
        </p:nvPicPr>
        <p:blipFill>
          <a:blip r:embed="rId5"/>
          <a:stretch>
            <a:fillRect/>
          </a:stretch>
        </p:blipFill>
        <p:spPr>
          <a:xfrm>
            <a:off x="643467" y="1012637"/>
            <a:ext cx="5130799" cy="2565398"/>
          </a:xfrm>
          <a:prstGeom prst="rect">
            <a:avLst/>
          </a:prstGeom>
        </p:spPr>
      </p:pic>
      <p:cxnSp>
        <p:nvCxnSpPr>
          <p:cNvPr id="13" name="Straight Connector 12">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F71F8B-1529-4C6F-9B0B-7761487866C2}"/>
              </a:ext>
            </a:extLst>
          </p:cNvPr>
          <p:cNvPicPr>
            <a:picLocks noChangeAspect="1"/>
          </p:cNvPicPr>
          <p:nvPr/>
        </p:nvPicPr>
        <p:blipFill>
          <a:blip r:embed="rId6"/>
          <a:stretch>
            <a:fillRect/>
          </a:stretch>
        </p:blipFill>
        <p:spPr>
          <a:xfrm>
            <a:off x="6417733" y="1147803"/>
            <a:ext cx="5130800" cy="2295067"/>
          </a:xfrm>
          <a:prstGeom prst="rect">
            <a:avLst/>
          </a:prstGeom>
        </p:spPr>
      </p:pic>
    </p:spTree>
    <p:custDataLst>
      <p:tags r:id="rId1"/>
    </p:custDataLst>
    <p:extLst>
      <p:ext uri="{BB962C8B-B14F-4D97-AF65-F5344CB8AC3E}">
        <p14:creationId xmlns:p14="http://schemas.microsoft.com/office/powerpoint/2010/main" val="326517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61791" y="835383"/>
            <a:ext cx="3382832" cy="3499549"/>
          </a:xfrm>
        </p:spPr>
        <p:txBody>
          <a:bodyPr vert="horz" lIns="91440" tIns="45720" rIns="91440" bIns="45720" rtlCol="0" anchor="b">
            <a:normAutofit/>
          </a:bodyPr>
          <a:lstStyle/>
          <a:p>
            <a:r>
              <a:rPr lang="en-SG" b="1" dirty="0">
                <a:effectLst/>
              </a:rPr>
              <a:t>What is Artificial Intelligence?</a:t>
            </a:r>
          </a:p>
        </p:txBody>
      </p:sp>
      <p:sp>
        <p:nvSpPr>
          <p:cNvPr id="3" name="Subtitle 2">
            <a:extLst>
              <a:ext uri="{FF2B5EF4-FFF2-40B4-BE49-F238E27FC236}">
                <a16:creationId xmlns:a16="http://schemas.microsoft.com/office/drawing/2014/main" id="{DB93FB3F-A8D4-46D3-A1C6-C79C64563729}"/>
              </a:ext>
            </a:extLst>
          </p:cNvPr>
          <p:cNvSpPr>
            <a:spLocks noGrp="1"/>
          </p:cNvSpPr>
          <p:nvPr>
            <p:ph idx="1"/>
          </p:nvPr>
        </p:nvSpPr>
        <p:spPr>
          <a:xfrm>
            <a:off x="861789" y="4334933"/>
            <a:ext cx="3382831" cy="1185333"/>
          </a:xfrm>
        </p:spPr>
        <p:txBody>
          <a:bodyPr vert="horz" lIns="91440" tIns="45720" rIns="91440" bIns="45720" rtlCol="0" anchor="t">
            <a:normAutofit/>
          </a:bodyPr>
          <a:lstStyle/>
          <a:p>
            <a:pPr marL="0" indent="0">
              <a:buNone/>
            </a:pPr>
            <a:r>
              <a:rPr lang="en-US" sz="2000" dirty="0">
                <a:solidFill>
                  <a:srgbClr val="5792BA"/>
                </a:solidFill>
              </a:rPr>
              <a:t>Sit Dolor </a:t>
            </a:r>
            <a:r>
              <a:rPr lang="en-US" sz="2000" dirty="0" err="1">
                <a:solidFill>
                  <a:srgbClr val="5792BA"/>
                </a:solidFill>
              </a:rPr>
              <a:t>Amet</a:t>
            </a:r>
            <a:endParaRPr lang="en-US" sz="2000" dirty="0">
              <a:solidFill>
                <a:srgbClr val="5792BA"/>
              </a:solidFill>
            </a:endParaRPr>
          </a:p>
        </p:txBody>
      </p:sp>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l="22164" r="16011"/>
          <a:stretch/>
        </p:blipFill>
        <p:spPr>
          <a:xfrm>
            <a:off x="4654297" y="10"/>
            <a:ext cx="7537704" cy="6857990"/>
          </a:xfrm>
          <a:prstGeom prst="rect">
            <a:avLst/>
          </a:prstGeom>
        </p:spPr>
      </p:pic>
      <p:pic>
        <p:nvPicPr>
          <p:cNvPr id="7" name="Graphic 6" descr="Open quotation mark">
            <a:extLst>
              <a:ext uri="{FF2B5EF4-FFF2-40B4-BE49-F238E27FC236}">
                <a16:creationId xmlns:a16="http://schemas.microsoft.com/office/drawing/2014/main" id="{394AB185-D362-4C55-9338-B135114A19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6414" y="590550"/>
            <a:ext cx="914400" cy="914400"/>
          </a:xfrm>
          <a:prstGeom prst="rect">
            <a:avLst/>
          </a:prstGeom>
        </p:spPr>
      </p:pic>
      <p:sp>
        <p:nvSpPr>
          <p:cNvPr id="8" name="Rectangle 7">
            <a:extLst>
              <a:ext uri="{FF2B5EF4-FFF2-40B4-BE49-F238E27FC236}">
                <a16:creationId xmlns:a16="http://schemas.microsoft.com/office/drawing/2014/main" id="{DFA723A3-33CB-4098-BF90-F769B77C3550}"/>
              </a:ext>
            </a:extLst>
          </p:cNvPr>
          <p:cNvSpPr/>
          <p:nvPr/>
        </p:nvSpPr>
        <p:spPr>
          <a:xfrm>
            <a:off x="5375149" y="1504950"/>
            <a:ext cx="6096000" cy="3046988"/>
          </a:xfrm>
          <a:prstGeom prst="rect">
            <a:avLst/>
          </a:prstGeom>
        </p:spPr>
        <p:txBody>
          <a:bodyPr>
            <a:spAutoFit/>
          </a:bodyPr>
          <a:lstStyle/>
          <a:p>
            <a:r>
              <a:rPr lang="en-SG" sz="3200" b="1" dirty="0">
                <a:highlight>
                  <a:srgbClr val="000000"/>
                </a:highlight>
                <a:latin typeface="Lora"/>
              </a:rPr>
              <a:t>According to the father of Artificial Intelligence, John McCarthy, it is "The science and engineering of making intelligent machines, especially intelligent computer programs".</a:t>
            </a:r>
            <a:endParaRPr lang="en-SG" sz="3200" b="1" dirty="0">
              <a:highlight>
                <a:srgbClr val="000000"/>
              </a:highlight>
            </a:endParaRPr>
          </a:p>
        </p:txBody>
      </p:sp>
      <p:pic>
        <p:nvPicPr>
          <p:cNvPr id="10" name="Graphic 9" descr="Closed quotation mark">
            <a:extLst>
              <a:ext uri="{FF2B5EF4-FFF2-40B4-BE49-F238E27FC236}">
                <a16:creationId xmlns:a16="http://schemas.microsoft.com/office/drawing/2014/main" id="{52D2BB01-36AE-4764-A251-AF4A221302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8650" y="4229100"/>
            <a:ext cx="914400" cy="914400"/>
          </a:xfrm>
          <a:prstGeom prst="rect">
            <a:avLst/>
          </a:prstGeom>
        </p:spPr>
      </p:pic>
    </p:spTree>
    <p:extLst>
      <p:ext uri="{BB962C8B-B14F-4D97-AF65-F5344CB8AC3E}">
        <p14:creationId xmlns:p14="http://schemas.microsoft.com/office/powerpoint/2010/main" val="110470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8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3AD7E634-48BE-4174-BA20-37AC5A290385}"/>
              </a:ext>
            </a:extLst>
          </p:cNvPr>
          <p:cNvPicPr>
            <a:picLocks noGrp="1" noChangeAspect="1"/>
          </p:cNvPicPr>
          <p:nvPr>
            <p:ph idx="1"/>
          </p:nvPr>
        </p:nvPicPr>
        <p:blipFill>
          <a:blip r:embed="rId3"/>
          <a:stretch>
            <a:fillRect/>
          </a:stretch>
        </p:blipFill>
        <p:spPr>
          <a:xfrm>
            <a:off x="643467" y="1057149"/>
            <a:ext cx="10905066" cy="4743702"/>
          </a:xfrm>
          <a:prstGeom prst="rect">
            <a:avLst/>
          </a:prstGeom>
        </p:spPr>
      </p:pic>
    </p:spTree>
    <p:extLst>
      <p:ext uri="{BB962C8B-B14F-4D97-AF65-F5344CB8AC3E}">
        <p14:creationId xmlns:p14="http://schemas.microsoft.com/office/powerpoint/2010/main" val="368483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67F0-674A-4767-BF0F-C6F5C9361000}"/>
              </a:ext>
            </a:extLst>
          </p:cNvPr>
          <p:cNvSpPr>
            <a:spLocks noGrp="1"/>
          </p:cNvSpPr>
          <p:nvPr>
            <p:ph type="title"/>
          </p:nvPr>
        </p:nvSpPr>
        <p:spPr/>
        <p:txBody>
          <a:bodyPr>
            <a:normAutofit/>
          </a:bodyPr>
          <a:lstStyle/>
          <a:p>
            <a:r>
              <a:rPr lang="en-SG" b="1" dirty="0">
                <a:effectLst/>
              </a:rPr>
              <a:t>Machine Learning</a:t>
            </a:r>
            <a:endParaRPr lang="en-SG" dirty="0"/>
          </a:p>
        </p:txBody>
      </p:sp>
      <p:sp>
        <p:nvSpPr>
          <p:cNvPr id="3" name="Content Placeholder 2">
            <a:extLst>
              <a:ext uri="{FF2B5EF4-FFF2-40B4-BE49-F238E27FC236}">
                <a16:creationId xmlns:a16="http://schemas.microsoft.com/office/drawing/2014/main" id="{CCA16721-4378-4323-9A10-DD8E9A657578}"/>
              </a:ext>
            </a:extLst>
          </p:cNvPr>
          <p:cNvSpPr>
            <a:spLocks noGrp="1"/>
          </p:cNvSpPr>
          <p:nvPr>
            <p:ph idx="1"/>
          </p:nvPr>
        </p:nvSpPr>
        <p:spPr>
          <a:xfrm>
            <a:off x="722207" y="1693273"/>
            <a:ext cx="10353762" cy="4489813"/>
          </a:xfrm>
        </p:spPr>
        <p:txBody>
          <a:bodyPr>
            <a:normAutofit fontScale="62500" lnSpcReduction="20000"/>
          </a:bodyPr>
          <a:lstStyle/>
          <a:p>
            <a:pPr marL="36900" indent="0">
              <a:buNone/>
            </a:pPr>
            <a:r>
              <a:rPr lang="en-SG" sz="4000" dirty="0">
                <a:effectLst/>
              </a:rPr>
              <a:t>There are various machine learning algorithms like</a:t>
            </a:r>
          </a:p>
          <a:p>
            <a:r>
              <a:rPr lang="en-SG" sz="3600" dirty="0">
                <a:effectLst/>
              </a:rPr>
              <a:t>Decision trees,</a:t>
            </a:r>
          </a:p>
          <a:p>
            <a:r>
              <a:rPr lang="en-SG" sz="3600" dirty="0">
                <a:effectLst/>
              </a:rPr>
              <a:t>Naive Bayes,</a:t>
            </a:r>
          </a:p>
          <a:p>
            <a:r>
              <a:rPr lang="en-SG" sz="3600" dirty="0">
                <a:effectLst/>
              </a:rPr>
              <a:t>Random forest</a:t>
            </a:r>
          </a:p>
          <a:p>
            <a:r>
              <a:rPr lang="en-SG" sz="3600" dirty="0">
                <a:effectLst/>
              </a:rPr>
              <a:t>Support vector machine</a:t>
            </a:r>
          </a:p>
          <a:p>
            <a:r>
              <a:rPr lang="en-SG" sz="3600" dirty="0">
                <a:effectLst/>
              </a:rPr>
              <a:t>K-nearest </a:t>
            </a:r>
            <a:r>
              <a:rPr lang="en-SG" sz="3600" dirty="0" err="1">
                <a:effectLst/>
              </a:rPr>
              <a:t>neighbor</a:t>
            </a:r>
            <a:r>
              <a:rPr lang="en-SG" sz="3600" dirty="0">
                <a:effectLst/>
              </a:rPr>
              <a:t>,</a:t>
            </a:r>
          </a:p>
          <a:p>
            <a:r>
              <a:rPr lang="en-SG" sz="3600" dirty="0">
                <a:effectLst/>
              </a:rPr>
              <a:t>K-means clustering,</a:t>
            </a:r>
          </a:p>
          <a:p>
            <a:r>
              <a:rPr lang="en-SG" sz="3600" dirty="0">
                <a:effectLst/>
              </a:rPr>
              <a:t>Gaussian mixture model,</a:t>
            </a:r>
          </a:p>
          <a:p>
            <a:r>
              <a:rPr lang="en-SG" sz="3600" dirty="0">
                <a:effectLst/>
              </a:rPr>
              <a:t>Hidden Markov model etc.</a:t>
            </a:r>
          </a:p>
          <a:p>
            <a:endParaRPr lang="en-SG" dirty="0"/>
          </a:p>
        </p:txBody>
      </p:sp>
    </p:spTree>
    <p:extLst>
      <p:ext uri="{BB962C8B-B14F-4D97-AF65-F5344CB8AC3E}">
        <p14:creationId xmlns:p14="http://schemas.microsoft.com/office/powerpoint/2010/main" val="333119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E330-FDE2-4739-8724-7C01FD008997}"/>
              </a:ext>
            </a:extLst>
          </p:cNvPr>
          <p:cNvSpPr>
            <a:spLocks noGrp="1"/>
          </p:cNvSpPr>
          <p:nvPr>
            <p:ph type="title"/>
          </p:nvPr>
        </p:nvSpPr>
        <p:spPr/>
        <p:txBody>
          <a:bodyPr>
            <a:normAutofit fontScale="90000"/>
          </a:bodyPr>
          <a:lstStyle/>
          <a:p>
            <a:r>
              <a:rPr lang="en-SG" b="1" dirty="0">
                <a:effectLst/>
              </a:rPr>
              <a:t> How will the computer learn automatically?</a:t>
            </a:r>
            <a:endParaRPr lang="en-SG" dirty="0"/>
          </a:p>
        </p:txBody>
      </p:sp>
      <p:sp>
        <p:nvSpPr>
          <p:cNvPr id="3" name="Content Placeholder 2">
            <a:extLst>
              <a:ext uri="{FF2B5EF4-FFF2-40B4-BE49-F238E27FC236}">
                <a16:creationId xmlns:a16="http://schemas.microsoft.com/office/drawing/2014/main" id="{031F1A4E-01F2-4AA0-B404-FBA5A466507D}"/>
              </a:ext>
            </a:extLst>
          </p:cNvPr>
          <p:cNvSpPr>
            <a:spLocks noGrp="1"/>
          </p:cNvSpPr>
          <p:nvPr>
            <p:ph idx="1"/>
          </p:nvPr>
        </p:nvSpPr>
        <p:spPr/>
        <p:txBody>
          <a:bodyPr/>
          <a:lstStyle/>
          <a:p>
            <a:endParaRPr lang="en-SG" dirty="0"/>
          </a:p>
        </p:txBody>
      </p:sp>
      <p:sp>
        <p:nvSpPr>
          <p:cNvPr id="4" name="Star: 8 Points 3">
            <a:extLst>
              <a:ext uri="{FF2B5EF4-FFF2-40B4-BE49-F238E27FC236}">
                <a16:creationId xmlns:a16="http://schemas.microsoft.com/office/drawing/2014/main" id="{7AB80519-E0DE-47FF-89DB-10A7DE5B4784}"/>
              </a:ext>
            </a:extLst>
          </p:cNvPr>
          <p:cNvSpPr/>
          <p:nvPr/>
        </p:nvSpPr>
        <p:spPr>
          <a:xfrm>
            <a:off x="3788227" y="2549705"/>
            <a:ext cx="4354288" cy="2768237"/>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800" dirty="0"/>
              <a:t> </a:t>
            </a:r>
            <a:r>
              <a:rPr lang="en-SG" sz="8800" b="1" dirty="0"/>
              <a:t>data</a:t>
            </a:r>
            <a:endParaRPr lang="en-SG" sz="8800" dirty="0"/>
          </a:p>
        </p:txBody>
      </p:sp>
    </p:spTree>
    <p:extLst>
      <p:ext uri="{BB962C8B-B14F-4D97-AF65-F5344CB8AC3E}">
        <p14:creationId xmlns:p14="http://schemas.microsoft.com/office/powerpoint/2010/main" val="417110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0F665-3765-4C28-8189-AD370F5B012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AI Coverage</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alian Trulli">
            <a:extLst>
              <a:ext uri="{FF2B5EF4-FFF2-40B4-BE49-F238E27FC236}">
                <a16:creationId xmlns:a16="http://schemas.microsoft.com/office/drawing/2014/main" id="{C0CBB5B7-1F77-42A5-9ED4-267367C0FD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603749" y="609600"/>
            <a:ext cx="56388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13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44428-790C-4604-9BB7-68E8EC1F152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err="1"/>
              <a:t>UnSupervise</a:t>
            </a:r>
            <a:endParaRPr lang="en-US" sz="4200" dirty="0"/>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talian Trulli">
            <a:extLst>
              <a:ext uri="{FF2B5EF4-FFF2-40B4-BE49-F238E27FC236}">
                <a16:creationId xmlns:a16="http://schemas.microsoft.com/office/drawing/2014/main" id="{B172DF94-3AB3-4ABD-AF4A-58264660772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738541" y="609600"/>
            <a:ext cx="5369215"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7452A-5319-4A42-96E5-827E4AEB24D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Supervised Learning</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talian Trulli">
            <a:extLst>
              <a:ext uri="{FF2B5EF4-FFF2-40B4-BE49-F238E27FC236}">
                <a16:creationId xmlns:a16="http://schemas.microsoft.com/office/drawing/2014/main" id="{DAC1F127-D798-441E-AF40-7ACCF18979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324315" y="637684"/>
            <a:ext cx="6197668" cy="558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88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497A6-7BD4-4074-BFFB-929F96015543}"/>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Reinforce Learning</a:t>
            </a: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talian Trulli">
            <a:extLst>
              <a:ext uri="{FF2B5EF4-FFF2-40B4-BE49-F238E27FC236}">
                <a16:creationId xmlns:a16="http://schemas.microsoft.com/office/drawing/2014/main" id="{A5CD2621-A111-44F3-8552-9877042BE39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503895" y="609600"/>
            <a:ext cx="5838507"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2877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{B351417B-4000-42F7-B023-68B6390C1687}tf11665031_win32</Template>
  <TotalTime>87</TotalTime>
  <Words>728</Words>
  <Application>Microsoft Office PowerPoint</Application>
  <PresentationFormat>Widescreen</PresentationFormat>
  <Paragraphs>65</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Lora</vt:lpstr>
      <vt:lpstr>Arial Nova</vt:lpstr>
      <vt:lpstr>Arial Nova Light</vt:lpstr>
      <vt:lpstr>Calibri</vt:lpstr>
      <vt:lpstr>Wingdings 2</vt:lpstr>
      <vt:lpstr>SlateVTI</vt:lpstr>
      <vt:lpstr>Differences Between Machine Learning &amp; Deep Learning</vt:lpstr>
      <vt:lpstr>What is Artificial Intelligence?</vt:lpstr>
      <vt:lpstr>PowerPoint Presentation</vt:lpstr>
      <vt:lpstr>Machine Learning</vt:lpstr>
      <vt:lpstr> How will the computer learn automatically?</vt:lpstr>
      <vt:lpstr>AI Coverage</vt:lpstr>
      <vt:lpstr>UnSupervise</vt:lpstr>
      <vt:lpstr>Supervised Learning</vt:lpstr>
      <vt:lpstr>Reinforce Learning</vt:lpstr>
      <vt:lpstr>Deep Learning by artificial neural networks and artificial neural networks commonly known as ANN</vt:lpstr>
      <vt:lpstr>Neural Network</vt:lpstr>
      <vt:lpstr>Deep Learning Methods</vt:lpstr>
      <vt:lpstr>Application Areas -Deep learning </vt:lpstr>
      <vt:lpstr>Comparison between Deep Learning &amp; Machine Learning</vt:lpstr>
      <vt:lpstr>Terms and parameters of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Differences Between Machine Learning &amp; Deep Learning</dc:title>
  <dc:creator>Edwin FOO (NYP)</dc:creator>
  <cp:lastModifiedBy>Edwin FOO (NYP)</cp:lastModifiedBy>
  <cp:revision>4</cp:revision>
  <dcterms:created xsi:type="dcterms:W3CDTF">2021-05-22T01:22:20Z</dcterms:created>
  <dcterms:modified xsi:type="dcterms:W3CDTF">2021-06-05T01:50:12Z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ArticulateGUID">
    <vt:lpwstr>48CDCB22-0A27-4A58-8B43-177CDD27B90E</vt:lpwstr>
  </property>
  <property fmtid="{D5CDD505-2E9C-101B-9397-08002B2CF9AE}" pid="4" name="ArticulatePath">
    <vt:lpwstr>https://d.docs.live.net/a6a39d9732d8345b/Documents/Differences Between Machine Learning ^0 Deep Learning</vt:lpwstr>
  </property>
</Properties>
</file>